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59" r:id="rId4"/>
    <p:sldId id="272" r:id="rId5"/>
    <p:sldId id="265" r:id="rId6"/>
    <p:sldId id="266" r:id="rId7"/>
    <p:sldId id="267" r:id="rId8"/>
    <p:sldId id="268" r:id="rId9"/>
    <p:sldId id="270" r:id="rId10"/>
    <p:sldId id="273" r:id="rId11"/>
    <p:sldId id="271" r:id="rId12"/>
    <p:sldId id="274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F9852-EF05-4BBC-86AB-457BC9E2BAC8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1713-9D01-44BD-A893-A55C822AE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2019. 01. 25.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G_4784-1.JPG"/>
          <p:cNvPicPr>
            <a:picLocks noChangeAspect="1"/>
          </p:cNvPicPr>
          <p:nvPr/>
        </p:nvPicPr>
        <p:blipFill>
          <a:blip r:embed="rId2" cstate="print"/>
          <a:srcRect t="11336"/>
          <a:stretch>
            <a:fillRect/>
          </a:stretch>
        </p:blipFill>
        <p:spPr>
          <a:xfrm>
            <a:off x="2143113" y="785794"/>
            <a:ext cx="4932000" cy="2793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Monotype Corsiva" pitchFamily="66" charset="0"/>
              </a:rPr>
              <a:t>Tóalmási Mesevár Óvoda és Konyha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>
                <a:latin typeface="Monotype Corsiva" pitchFamily="66" charset="0"/>
              </a:rPr>
              <a:t>2252 Tóalmás József A. u 8-10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Monotype Corsiva" pitchFamily="66" charset="0"/>
              </a:rPr>
              <a:t>                             </a:t>
            </a:r>
          </a:p>
        </p:txBody>
      </p:sp>
      <p:pic>
        <p:nvPicPr>
          <p:cNvPr id="4" name="Tartalom helye 3" descr="IMG_4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032000" cy="3024000"/>
          </a:xfrm>
        </p:spPr>
      </p:pic>
      <p:pic>
        <p:nvPicPr>
          <p:cNvPr id="5" name="Kép 4" descr="IMG_20180412_102009.jpg"/>
          <p:cNvPicPr>
            <a:picLocks noChangeAspect="1"/>
          </p:cNvPicPr>
          <p:nvPr/>
        </p:nvPicPr>
        <p:blipFill>
          <a:blip r:embed="rId3" cstate="print"/>
          <a:srcRect l="3067" t="25813"/>
          <a:stretch>
            <a:fillRect/>
          </a:stretch>
        </p:blipFill>
        <p:spPr>
          <a:xfrm>
            <a:off x="4429124" y="4000504"/>
            <a:ext cx="4515627" cy="2592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86314" y="164305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Monotype Corsiva" pitchFamily="66" charset="0"/>
              </a:rPr>
              <a:t> Az időjárás állomáson megfigyeléseket, kísérleteket ok-okozati összefüggéseket fedezhetnek fel.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Monotype Corsiva" pitchFamily="66" charset="0"/>
              </a:rPr>
              <a:t>                                         </a:t>
            </a:r>
          </a:p>
        </p:txBody>
      </p:sp>
      <p:pic>
        <p:nvPicPr>
          <p:cNvPr id="4" name="Tartalom helye 3" descr="IMG_20161216_112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182" y="1319919"/>
            <a:ext cx="3672000" cy="2754000"/>
          </a:xfrm>
        </p:spPr>
      </p:pic>
      <p:pic>
        <p:nvPicPr>
          <p:cNvPr id="5" name="Kép 4" descr="IMG_4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88" y="2784082"/>
            <a:ext cx="5112000" cy="3834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86182" y="1214422"/>
            <a:ext cx="511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Monotype Corsiva" pitchFamily="66" charset="0"/>
              </a:rPr>
              <a:t>Télen sem unatkoznak a Tóalmási óvodások  a sok játék mellett feledkezünk meg a kertünk</a:t>
            </a:r>
          </a:p>
          <a:p>
            <a:pPr algn="ctr"/>
            <a:r>
              <a:rPr lang="hu-HU" sz="2400" dirty="0">
                <a:latin typeface="Monotype Corsiva" pitchFamily="66" charset="0"/>
              </a:rPr>
              <a:t> vendégeiről,minden évben elkészítjük a madarak karácsonyfáját.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G_48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568000" cy="4176000"/>
          </a:xfrm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Monotype Corsiva" pitchFamily="66" charset="0"/>
              </a:rPr>
              <a:t>Fontos számunkra olyan szokások kialakítása amely elősegíti a  gyerekek közösségi kapcsolatát,környezettudatos viselkedését.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Monotype Corsiva" pitchFamily="66" charset="0"/>
              </a:rPr>
              <a:t>Célunk: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hu-HU" dirty="0">
              <a:latin typeface="Monotype Corsiv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3100" dirty="0">
                <a:latin typeface="Monotype Corsiva" pitchFamily="66" charset="0"/>
              </a:rPr>
              <a:t>Az emberi értékek felismerését,s az értéket képviselő emberi tulajdonságokat megalapozó nevelőfolyamat</a:t>
            </a:r>
          </a:p>
          <a:p>
            <a:pPr>
              <a:buFont typeface="Courier New" pitchFamily="49" charset="0"/>
              <a:buChar char="o"/>
            </a:pPr>
            <a:r>
              <a:rPr lang="hu-HU" sz="3100" dirty="0">
                <a:latin typeface="Monotype Corsiva" pitchFamily="66" charset="0"/>
              </a:rPr>
              <a:t>Olyan értékek tiszteletére nevelni a gyermekeket,amely az egészséges, harmonikus, boldog életvitel alapja lehet</a:t>
            </a:r>
          </a:p>
          <a:p>
            <a:pPr>
              <a:buFont typeface="Courier New" pitchFamily="49" charset="0"/>
              <a:buChar char="o"/>
            </a:pPr>
            <a:r>
              <a:rPr lang="hu-HU" sz="3100" dirty="0">
                <a:latin typeface="Monotype Corsiva" pitchFamily="66" charset="0"/>
              </a:rPr>
              <a:t>Az emberi értékek felismerése,olyan képességek kialakításának elősegítése melyek	</a:t>
            </a:r>
          </a:p>
          <a:p>
            <a:pPr>
              <a:buFont typeface="Wingdings" pitchFamily="2" charset="2"/>
              <a:buChar char="ü"/>
            </a:pPr>
            <a:r>
              <a:rPr lang="hu-HU" sz="3100" dirty="0">
                <a:latin typeface="Monotype Corsiva" pitchFamily="66" charset="0"/>
              </a:rPr>
              <a:t>	önmaguk megismeréséhez</a:t>
            </a:r>
          </a:p>
          <a:p>
            <a:pPr>
              <a:buFont typeface="Wingdings" pitchFamily="2" charset="2"/>
              <a:buChar char="ü"/>
            </a:pPr>
            <a:r>
              <a:rPr lang="hu-HU" sz="3100" dirty="0">
                <a:latin typeface="Monotype Corsiva" pitchFamily="66" charset="0"/>
              </a:rPr>
              <a:t>Az emberszerető,az élő környezetet tisztelő, óvó magatartáskialakításához</a:t>
            </a:r>
          </a:p>
          <a:p>
            <a:pPr>
              <a:buFont typeface="Wingdings" pitchFamily="2" charset="2"/>
              <a:buChar char="ü"/>
            </a:pPr>
            <a:r>
              <a:rPr lang="hu-HU" sz="3100" dirty="0">
                <a:latin typeface="Monotype Corsiva" pitchFamily="66" charset="0"/>
              </a:rPr>
              <a:t>Tudatos és felelősségteljes cselekvési készség kifejlődéséhez szükségesek.		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571612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Monotype Corsiva" pitchFamily="66" charset="0"/>
              </a:rPr>
              <a:t>Fejlesztésük alapja a Tapasztalni –Megismerni elv.</a:t>
            </a:r>
            <a:r>
              <a:rPr lang="hu-HU" b="1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hu-HU" b="1" dirty="0">
                <a:solidFill>
                  <a:schemeClr val="tx1"/>
                </a:solidFill>
                <a:latin typeface="Monotype Corsiva" pitchFamily="66" charset="0"/>
              </a:rPr>
            </a:br>
            <a:endParaRPr lang="hu-H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>
                <a:latin typeface="Monotype Corsiva" pitchFamily="66" charset="0"/>
              </a:rPr>
              <a:t>   </a:t>
            </a:r>
            <a:r>
              <a:rPr lang="hu-HU" sz="2400" dirty="0">
                <a:latin typeface="Monotype Corsiva" pitchFamily="66" charset="0"/>
              </a:rPr>
              <a:t>A világot a gyerekekkel együtt fedezzük fel, tárjuk fel a természeti és társadalmi környezet jelenségeiben rejlő esztétikai, értelmi,erkölcsi tartalmakat.</a:t>
            </a:r>
          </a:p>
          <a:p>
            <a:endParaRPr lang="hu-HU" dirty="0">
              <a:latin typeface="Monotype Corsiva" pitchFamily="66" charset="0"/>
            </a:endParaRPr>
          </a:p>
        </p:txBody>
      </p:sp>
      <p:pic>
        <p:nvPicPr>
          <p:cNvPr id="5" name="Kép 4" descr="IMG_4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200" y="3212976"/>
            <a:ext cx="5436000" cy="30535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309946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hu-HU" sz="27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hu-HU" sz="2700" dirty="0">
                <a:solidFill>
                  <a:schemeClr val="tx1"/>
                </a:solidFill>
                <a:latin typeface="Monotype Corsiva" pitchFamily="66" charset="0"/>
              </a:rPr>
              <a:t>Az együtt játszás,Örömre,felfedezésekre,megismerésekre  ad lehetőséget. Óvodánk kertje, rengeteg izgalmat rejt</a:t>
            </a:r>
            <a:r>
              <a:rPr lang="hu-HU" dirty="0">
                <a:latin typeface="Monotype Corsiva" pitchFamily="66" charset="0"/>
              </a:rPr>
              <a:t/>
            </a:r>
            <a:br>
              <a:rPr lang="hu-HU" dirty="0">
                <a:latin typeface="Monotype Corsiva" pitchFamily="66" charset="0"/>
              </a:rPr>
            </a:br>
            <a:endParaRPr lang="hu-HU" dirty="0">
              <a:latin typeface="Monotype Corsiva" pitchFamily="66" charset="0"/>
            </a:endParaRPr>
          </a:p>
        </p:txBody>
      </p:sp>
      <p:pic>
        <p:nvPicPr>
          <p:cNvPr id="4" name="Tartalom helye 3" descr="IMG_4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1988840"/>
            <a:ext cx="7704000" cy="433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latin typeface="Monotype Corsiva" pitchFamily="66" charset="0"/>
              </a:rPr>
              <a:t>Az óvodai veteményeskertünk</a:t>
            </a:r>
          </a:p>
        </p:txBody>
      </p:sp>
      <p:pic>
        <p:nvPicPr>
          <p:cNvPr id="6" name="Tartalom helye 5" descr="IMG_4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357298"/>
            <a:ext cx="4998845" cy="2808000"/>
          </a:xfrm>
        </p:spPr>
      </p:pic>
      <p:pic>
        <p:nvPicPr>
          <p:cNvPr id="7" name="Kép 6" descr="IMG_4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3456000" cy="460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4653136"/>
            <a:ext cx="5500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onotype Corsiva" pitchFamily="66" charset="0"/>
              </a:rPr>
              <a:t> </a:t>
            </a:r>
            <a:r>
              <a:rPr lang="hu-HU" sz="2400" dirty="0">
                <a:latin typeface="Monotype Corsiva" pitchFamily="66" charset="0"/>
              </a:rPr>
              <a:t>Amit minden évben</a:t>
            </a:r>
          </a:p>
          <a:p>
            <a:pPr algn="ctr"/>
            <a:r>
              <a:rPr lang="hu-HU" sz="2400" dirty="0">
                <a:latin typeface="Monotype Corsiva" pitchFamily="66" charset="0"/>
              </a:rPr>
              <a:t> a gyerekekkel közösen ültetünk be. Megtanulják a munkaeszközök használatát és a közösen végzett tevékenység erkölcsi értékét.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latin typeface="Monotype Corsiva" pitchFamily="66" charset="0"/>
              </a:rPr>
              <a:t>Kertünkben termett zöldségeket, gyümölcsöket leginkább nyersen fogyasszuk el.</a:t>
            </a:r>
          </a:p>
        </p:txBody>
      </p:sp>
      <p:pic>
        <p:nvPicPr>
          <p:cNvPr id="4" name="Tartalom helye 3" descr="IMG_4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latin typeface="Monotype Corsiva" pitchFamily="66" charset="0"/>
              </a:rPr>
              <a:t>Gyógynövénykertünk</a:t>
            </a:r>
          </a:p>
        </p:txBody>
      </p:sp>
      <p:pic>
        <p:nvPicPr>
          <p:cNvPr id="4" name="Tartalom helye 3" descr="IMG_4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2844000" cy="3791999"/>
          </a:xfrm>
        </p:spPr>
      </p:pic>
      <p:pic>
        <p:nvPicPr>
          <p:cNvPr id="5" name="Kép 4" descr="IMG_48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450" y="2564904"/>
            <a:ext cx="5232000" cy="3924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491880" y="1356427"/>
            <a:ext cx="545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Monotype Corsiva" pitchFamily="66" charset="0"/>
              </a:rPr>
              <a:t>Kis kertünkben termesztett gyógynövényeinkből</a:t>
            </a:r>
          </a:p>
          <a:p>
            <a:pPr algn="ctr"/>
            <a:r>
              <a:rPr lang="hu-HU" sz="2400" dirty="0">
                <a:latin typeface="Monotype Corsiva" pitchFamily="66" charset="0"/>
              </a:rPr>
              <a:t> a gyerekekkel teát készítünk.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500198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latin typeface="Monotype Corsiva" pitchFamily="66" charset="0"/>
              </a:rPr>
              <a:t>Programunk a gyermekek életre nevelését,minden későbbi fejlődés alapjaként kezeli.</a:t>
            </a:r>
            <a:br>
              <a:rPr lang="hu-HU" sz="3200" dirty="0">
                <a:latin typeface="Monotype Corsiva" pitchFamily="66" charset="0"/>
              </a:rPr>
            </a:br>
            <a:endParaRPr lang="hu-HU" sz="3200" dirty="0">
              <a:latin typeface="Monotype Corsiva" pitchFamily="66" charset="0"/>
            </a:endParaRPr>
          </a:p>
        </p:txBody>
      </p:sp>
      <p:pic>
        <p:nvPicPr>
          <p:cNvPr id="4" name="Tartalom helye 3" descr="31045335_1703821726350643_426982232406622208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744000" cy="2808000"/>
          </a:xfrm>
        </p:spPr>
      </p:pic>
      <p:pic>
        <p:nvPicPr>
          <p:cNvPr id="6" name="Kép 5" descr="IMG_4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09" y="3287834"/>
            <a:ext cx="4284000" cy="3213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101158" y="1785926"/>
            <a:ext cx="504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Monotype Corsiva" pitchFamily="66" charset="0"/>
              </a:rPr>
              <a:t>A  Föld napján palántagyűjtést szervezünk, majd a közös</a:t>
            </a:r>
          </a:p>
          <a:p>
            <a:pPr algn="ctr"/>
            <a:r>
              <a:rPr lang="hu-HU" sz="2400" dirty="0">
                <a:latin typeface="Monotype Corsiva" pitchFamily="66" charset="0"/>
              </a:rPr>
              <a:t> ültetés után óvodánk ablakait díszíti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latin typeface="Monotype Corsiva" pitchFamily="66" charset="0"/>
              </a:rPr>
              <a:t>Óvodánk előkertje</a:t>
            </a:r>
          </a:p>
        </p:txBody>
      </p:sp>
      <p:pic>
        <p:nvPicPr>
          <p:cNvPr id="4" name="Tartalom helye 3" descr="IMG_48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4464000" cy="3348000"/>
          </a:xfrm>
        </p:spPr>
      </p:pic>
      <p:pic>
        <p:nvPicPr>
          <p:cNvPr id="5" name="Kép 4" descr="IMG_48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57298"/>
            <a:ext cx="3780000" cy="504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71538" y="501317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Monotype Corsiva" pitchFamily="66" charset="0"/>
              </a:rPr>
              <a:t>Kertünkben egy napórával is büszkélkedhetünk,amit kis óvodásainkkal készítettük.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211</Words>
  <Application>Microsoft Office PowerPoint</Application>
  <PresentationFormat>Diavetítés a képernyőre (4:3 oldalarány)</PresentationFormat>
  <Paragraphs>31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Calibri</vt:lpstr>
      <vt:lpstr>Courier New</vt:lpstr>
      <vt:lpstr>Franklin Gothic Book</vt:lpstr>
      <vt:lpstr>Franklin Gothic Medium</vt:lpstr>
      <vt:lpstr>Monotype Corsiva</vt:lpstr>
      <vt:lpstr>Wingdings</vt:lpstr>
      <vt:lpstr>Wingdings 2</vt:lpstr>
      <vt:lpstr>Túra</vt:lpstr>
      <vt:lpstr>Tóalmási Mesevár Óvoda és Konyha</vt:lpstr>
      <vt:lpstr>Célunk:</vt:lpstr>
      <vt:lpstr>Fejlesztésük alapja a Tapasztalni –Megismerni elv. </vt:lpstr>
      <vt:lpstr> Az együtt játszás,Örömre,felfedezésekre,megismerésekre  ad lehetőséget. Óvodánk kertje, rengeteg izgalmat rejt </vt:lpstr>
      <vt:lpstr>Az óvodai veteményeskertünk</vt:lpstr>
      <vt:lpstr>Kertünkben termett zöldségeket, gyümölcsöket leginkább nyersen fogyasszuk el.</vt:lpstr>
      <vt:lpstr>Gyógynövénykertünk</vt:lpstr>
      <vt:lpstr>Programunk a gyermekek életre nevelését,minden későbbi fejlődés alapjaként kezeli. </vt:lpstr>
      <vt:lpstr>Óvodánk előkertje</vt:lpstr>
      <vt:lpstr>                             </vt:lpstr>
      <vt:lpstr>                                         </vt:lpstr>
      <vt:lpstr>Fontos számunkra olyan szokások kialakítása amely elősegíti a  gyerekek közösségi kapcsolatát,környezettudatos viselkedését.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Tóalmási Mesevár Óvoda és Konyha</dc:title>
  <dc:creator>Lenovo</dc:creator>
  <cp:lastModifiedBy>Papp László</cp:lastModifiedBy>
  <cp:revision>37</cp:revision>
  <dcterms:created xsi:type="dcterms:W3CDTF">2018-05-07T10:07:55Z</dcterms:created>
  <dcterms:modified xsi:type="dcterms:W3CDTF">2019-01-25T11:49:39Z</dcterms:modified>
</cp:coreProperties>
</file>